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7" r:id="rId8"/>
    <p:sldId id="263" r:id="rId9"/>
    <p:sldId id="264" r:id="rId10"/>
    <p:sldId id="265" r:id="rId11"/>
  </p:sldIdLst>
  <p:sldSz cx="10080625" cy="5670550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ts val="13"/>
      </a:spcBef>
      <a:spcAft>
        <a:spcPts val="13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ts val="13"/>
      </a:spcBef>
      <a:spcAft>
        <a:spcPts val="13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ts val="13"/>
      </a:spcBef>
      <a:spcAft>
        <a:spcPts val="13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ts val="13"/>
      </a:spcBef>
      <a:spcAft>
        <a:spcPts val="13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ts val="13"/>
      </a:spcBef>
      <a:spcAft>
        <a:spcPts val="13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2" d="100"/>
          <a:sy n="132" d="100"/>
        </p:scale>
        <p:origin x="630" y="12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:a16="http://schemas.microsoft.com/office/drawing/2014/main" xmlns="" id="{128C3510-4E0B-3D47-F12E-4DEBCBAF88E6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5900" y="812800"/>
            <a:ext cx="7126288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D0D9A59E-7966-0B3F-3A2D-CF55F0265E93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altLang="pt-BR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xmlns="" id="{25DECFD4-63B0-99F1-4690-B0384CA4871A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endParaRPr lang="pt-BR" altLang="pt-B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xmlns="" id="{15105E8A-3C90-057D-DAEA-3E4AD47B8CC4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endParaRPr lang="pt-BR" altLang="pt-BR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xmlns="" id="{3CF0CFD3-54B2-C47A-E72F-8D26DCD7C70D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endParaRPr lang="pt-BR" altLang="pt-BR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xmlns="" id="{C39BAC8C-58D6-AD06-07EA-A9ABEEC507D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fld id="{B3E67988-42B7-4402-BDCE-B1B0A420366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266889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7F18C18E-B792-B856-4EE5-ACBFDF3B4B0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36299EF-D9E1-408B-8ADE-B56D09E420EB}" type="slidenum">
              <a:rPr lang="pt-BR" altLang="pt-BR"/>
              <a:pPr/>
              <a:t>1</a:t>
            </a:fld>
            <a:endParaRPr lang="pt-BR" altLang="pt-BR"/>
          </a:p>
        </p:txBody>
      </p:sp>
      <p:sp>
        <p:nvSpPr>
          <p:cNvPr id="16385" name="Rectangle 1">
            <a:extLst>
              <a:ext uri="{FF2B5EF4-FFF2-40B4-BE49-F238E27FC236}">
                <a16:creationId xmlns:a16="http://schemas.microsoft.com/office/drawing/2014/main" xmlns="" id="{77D93EF8-E07B-C4A0-2AEE-4A7CF8F4CE4D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44CA11D7-E698-A773-D16C-FB5429030A6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543170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FC7E35DA-2AAF-0657-2A2C-7DE75391B66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6546A06-13EF-4A07-8276-566B9E63A41F}" type="slidenum">
              <a:rPr lang="pt-BR" altLang="pt-BR"/>
              <a:pPr/>
              <a:t>10</a:t>
            </a:fld>
            <a:endParaRPr lang="pt-BR" altLang="pt-BR"/>
          </a:p>
        </p:txBody>
      </p:sp>
      <p:sp>
        <p:nvSpPr>
          <p:cNvPr id="24577" name="Rectangle 1">
            <a:extLst>
              <a:ext uri="{FF2B5EF4-FFF2-40B4-BE49-F238E27FC236}">
                <a16:creationId xmlns:a16="http://schemas.microsoft.com/office/drawing/2014/main" xmlns="" id="{7CC0D727-25BF-CF1F-430F-77E93452A879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xmlns="" id="{9D0BDA6D-0E11-2056-5800-F87A7A87FE9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64063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F64EC28A-6A63-465C-58C3-C95CD5328D5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D728190-57EA-4FDE-8E0D-B9EFDC09FC9D}" type="slidenum">
              <a:rPr lang="pt-BR" altLang="pt-BR"/>
              <a:pPr/>
              <a:t>2</a:t>
            </a:fld>
            <a:endParaRPr lang="pt-BR" altLang="pt-BR"/>
          </a:p>
        </p:txBody>
      </p:sp>
      <p:sp>
        <p:nvSpPr>
          <p:cNvPr id="17409" name="Rectangle 1">
            <a:extLst>
              <a:ext uri="{FF2B5EF4-FFF2-40B4-BE49-F238E27FC236}">
                <a16:creationId xmlns:a16="http://schemas.microsoft.com/office/drawing/2014/main" xmlns="" id="{2CEF0548-7F0B-3351-2B9A-C159B49A7A3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E18AA0CC-1159-7E26-9011-2B81AFFCC5A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98717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0337D5D1-AE40-F094-B62B-B6AE8B2531F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1E87384-5FD5-4E3A-BD26-A9DF996F8DC5}" type="slidenum">
              <a:rPr lang="pt-BR" altLang="pt-BR"/>
              <a:pPr/>
              <a:t>3</a:t>
            </a:fld>
            <a:endParaRPr lang="pt-BR" altLang="pt-BR"/>
          </a:p>
        </p:txBody>
      </p:sp>
      <p:sp>
        <p:nvSpPr>
          <p:cNvPr id="18433" name="Rectangle 1">
            <a:extLst>
              <a:ext uri="{FF2B5EF4-FFF2-40B4-BE49-F238E27FC236}">
                <a16:creationId xmlns:a16="http://schemas.microsoft.com/office/drawing/2014/main" xmlns="" id="{5379EFC7-F634-59D3-93AB-23E4D9D84ED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xmlns="" id="{70FA27CA-3EDE-B4C5-9429-1A3069951CC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5854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4A514E45-D3B2-D33F-BB53-B2ACCAADE72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F27CAFF-E79D-4F33-9C68-8BFDA03DC702}" type="slidenum">
              <a:rPr lang="pt-BR" altLang="pt-BR"/>
              <a:pPr/>
              <a:t>4</a:t>
            </a:fld>
            <a:endParaRPr lang="pt-BR" altLang="pt-BR"/>
          </a:p>
        </p:txBody>
      </p:sp>
      <p:sp>
        <p:nvSpPr>
          <p:cNvPr id="19457" name="Rectangle 1">
            <a:extLst>
              <a:ext uri="{FF2B5EF4-FFF2-40B4-BE49-F238E27FC236}">
                <a16:creationId xmlns:a16="http://schemas.microsoft.com/office/drawing/2014/main" xmlns="" id="{5C5F41C0-0500-8917-7690-E0D179B7F24C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xmlns="" id="{5FDEACFB-5609-88C7-4713-785192195B8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83895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8DD829D7-140B-6099-4B22-60CB8E76636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F965C92-1F89-446B-A456-8EFDCE53C436}" type="slidenum">
              <a:rPr lang="pt-BR" altLang="pt-BR"/>
              <a:pPr/>
              <a:t>5</a:t>
            </a:fld>
            <a:endParaRPr lang="pt-BR" altLang="pt-BR"/>
          </a:p>
        </p:txBody>
      </p:sp>
      <p:sp>
        <p:nvSpPr>
          <p:cNvPr id="20481" name="Rectangle 1">
            <a:extLst>
              <a:ext uri="{FF2B5EF4-FFF2-40B4-BE49-F238E27FC236}">
                <a16:creationId xmlns:a16="http://schemas.microsoft.com/office/drawing/2014/main" xmlns="" id="{9FFA1CFE-E945-D173-977A-3C3757BAA47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xmlns="" id="{6CC30C9A-A2A0-8AD0-2E4E-9DB23D7842A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7061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FF24DAF7-1124-D2E1-E483-E510D46FB2D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91F4B7E-FBB3-41E2-84B2-E87701720FC9}" type="slidenum">
              <a:rPr lang="pt-BR" altLang="pt-BR"/>
              <a:pPr/>
              <a:t>6</a:t>
            </a:fld>
            <a:endParaRPr lang="pt-BR" altLang="pt-BR"/>
          </a:p>
        </p:txBody>
      </p:sp>
      <p:sp>
        <p:nvSpPr>
          <p:cNvPr id="21505" name="Rectangle 1">
            <a:extLst>
              <a:ext uri="{FF2B5EF4-FFF2-40B4-BE49-F238E27FC236}">
                <a16:creationId xmlns:a16="http://schemas.microsoft.com/office/drawing/2014/main" xmlns="" id="{F3FA48E3-3EDC-D766-4A8A-B00579AEC7C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xmlns="" id="{37F425DE-D055-1463-3D63-2EE0D826476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11458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FF24DAF7-1124-D2E1-E483-E510D46FB2D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91F4B7E-FBB3-41E2-84B2-E87701720FC9}" type="slidenum">
              <a:rPr lang="pt-BR" altLang="pt-BR"/>
              <a:pPr/>
              <a:t>7</a:t>
            </a:fld>
            <a:endParaRPr lang="pt-BR" altLang="pt-BR"/>
          </a:p>
        </p:txBody>
      </p:sp>
      <p:sp>
        <p:nvSpPr>
          <p:cNvPr id="21505" name="Rectangle 1">
            <a:extLst>
              <a:ext uri="{FF2B5EF4-FFF2-40B4-BE49-F238E27FC236}">
                <a16:creationId xmlns:a16="http://schemas.microsoft.com/office/drawing/2014/main" xmlns="" id="{F3FA48E3-3EDC-D766-4A8A-B00579AEC7C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xmlns="" id="{37F425DE-D055-1463-3D63-2EE0D826476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60344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3270924B-B078-9823-8B46-11A5329EA33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421726F-A5AC-44C7-9605-3D01E0BFED61}" type="slidenum">
              <a:rPr lang="pt-BR" altLang="pt-BR"/>
              <a:pPr/>
              <a:t>8</a:t>
            </a:fld>
            <a:endParaRPr lang="pt-BR" altLang="pt-BR"/>
          </a:p>
        </p:txBody>
      </p:sp>
      <p:sp>
        <p:nvSpPr>
          <p:cNvPr id="22529" name="Rectangle 1">
            <a:extLst>
              <a:ext uri="{FF2B5EF4-FFF2-40B4-BE49-F238E27FC236}">
                <a16:creationId xmlns:a16="http://schemas.microsoft.com/office/drawing/2014/main" xmlns="" id="{F319E3F4-3813-FB45-0AAC-47751686E58C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xmlns="" id="{30C1A23D-3137-AD4B-BAF6-C9DD5C71DD0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385336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B0B26AC8-4657-0C89-834A-8D544A03D9E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86DB3D0-6F2F-4153-8DE8-17F9E4DCB61E}" type="slidenum">
              <a:rPr lang="pt-BR" altLang="pt-BR"/>
              <a:pPr/>
              <a:t>9</a:t>
            </a:fld>
            <a:endParaRPr lang="pt-BR" altLang="pt-BR"/>
          </a:p>
        </p:txBody>
      </p:sp>
      <p:sp>
        <p:nvSpPr>
          <p:cNvPr id="23553" name="Rectangle 1">
            <a:extLst>
              <a:ext uri="{FF2B5EF4-FFF2-40B4-BE49-F238E27FC236}">
                <a16:creationId xmlns:a16="http://schemas.microsoft.com/office/drawing/2014/main" xmlns="" id="{196C6191-16C9-12C6-6459-B0457D835D7E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xmlns="" id="{898A8115-D654-E406-8EEE-0143A36B544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85590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EF7A6CA-7626-DBBB-40CF-EE1A5794F7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08EEAB9-6FB7-FB4B-AD4C-310F5BE10A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294B3EF-4A4C-11A9-CC84-B403A7B538B9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1CF134A-3BD7-97DE-89B9-3FF9DB930C4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635BF80-D332-8C31-C0AF-5AD4911FE67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474A3F9-3BAE-4741-8E40-512F69B4D1A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44032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E267BFD-503B-8E9D-735E-3E843B6B7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BEC756F-F553-38E7-7E15-434FD21BF1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1070D7B-B247-B198-DAC8-A22DEFE8B30F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50D72A53-AD1D-E995-0D9F-7599FCC5C77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78E5B5C-3CC3-F2F8-E2F9-2E589AF844E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EBAD7A2-36BE-432F-ADD7-8665FCB281F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17592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3541E30E-EF79-A79B-9BFF-83C759851C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5675" y="225425"/>
            <a:ext cx="2266950" cy="438785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49BD90D5-BD68-0099-A244-A78DD4C02C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225425"/>
            <a:ext cx="6650037" cy="43878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9B58D97-EF23-C672-2910-40701F4294C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2BF73E2D-0A1C-BC1A-3141-D733B40D1D5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5BF338D-3040-2C75-B6D7-D8E5E3ACB4E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432C1B9-2595-4F40-B65B-9905A6ABFEE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31240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52D2FB3-8CEF-CB7B-5FE1-B09D14333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225425"/>
            <a:ext cx="9069387" cy="944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58A63DD1-260C-F6C6-823A-4AEA2A30B7A3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503238" y="5165725"/>
            <a:ext cx="2346325" cy="388938"/>
          </a:xfrm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967C0849-AE1A-B382-BAEF-16D51D892F11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3448050" y="5165725"/>
            <a:ext cx="3194050" cy="388938"/>
          </a:xfrm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09246DD6-FEDD-DE64-D064-746BCADB67CA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7227888" y="5165725"/>
            <a:ext cx="2346325" cy="388938"/>
          </a:xfrm>
        </p:spPr>
        <p:txBody>
          <a:bodyPr/>
          <a:lstStyle>
            <a:lvl1pPr>
              <a:defRPr/>
            </a:lvl1pPr>
          </a:lstStyle>
          <a:p>
            <a:fld id="{0291B036-D1B4-4799-8DFE-F5F9AC50F78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78251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17CCB6B-3D33-6E7D-4FCA-4D945FDD9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805DFCD-0B05-75EA-DF9B-CF46F8AC9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ED0E2E6-7A94-E8A8-D4BB-BA6581273CA4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C5547DB-262F-6299-5C9E-BCC34741EF6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D9E84435-6067-D3C7-4767-71A4478630B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379A7A8-5D02-4D40-B2A9-5D5D1092377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55339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D875B83-E305-D4BC-6026-727544A54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BFE06655-D38A-DEF6-55E4-BC1CC90210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FA47CF2A-FA6D-945B-A711-63BFF80A07E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0793AF41-B823-EB77-53EC-3731C260F87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9FE2C54-1E2D-6ED6-B838-21850E12A5C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7EDDB0A-926C-4A33-82E8-CD25B84F6F8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56969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C6940E6-F456-8B73-395B-9C3BA16FA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496632C-9D94-113F-05C7-B6A064CEC4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327150"/>
            <a:ext cx="4457700" cy="32861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602511C6-4092-B698-EE82-C997D0903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3338" y="1327150"/>
            <a:ext cx="4459287" cy="32861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40894CAE-4BB7-338C-8DD9-20FA782E7D67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C4822F19-AD7E-A779-3843-1031F4B7026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7B44B904-ED49-0283-A22A-864C0C62A2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B5900FC-6A8C-447B-967B-6CC1F510712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73009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01E5544-087D-C68F-8605-22F0D542E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74679C62-92FC-A81D-FAFC-4D184EFD0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271BEE55-2E0C-6D58-803B-FB9A6DD331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420AD6EC-93B8-436D-83D1-852F7D2D6E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C89F60C9-2DDC-836B-FBB5-4714AEBA61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36E87E3A-FF1D-23F5-3873-E0A4882D7883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B643FD69-179E-8AAF-06A2-806A37A7EFE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4E105AB1-E9E4-CFBD-686A-5A30862BDB1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0FFD7B3-C305-48A2-8AE8-43FF1A72F5D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5638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0CCF32C-DC5E-EBAC-408C-D388BAB05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DC4880B2-49E4-BF68-A9AD-1FE41718CEB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36441DCD-33A1-152A-7E0D-8AC09E3088F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F849F727-B262-F02F-B155-52159A0C67B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CC1EE8F-5002-4935-A366-236A4EE32D4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58480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4E1A3342-9D16-2C3E-BB9A-ACF66B97CC89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DF72FE9E-277D-7925-BB5A-9915C74E549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B2E477CB-0535-BA63-5A9B-17C6EEB0A51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81A4666-0A72-4FC8-B8BC-B7523AA5443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2277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F251EC1-5FC6-3CB4-CCF7-A9FF6284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70A42384-C199-EAAA-C2AA-AFEF92CEE9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FC29C876-23F3-129E-02F7-3D7301C8B7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47212BB6-C646-BAE0-A703-C9505CA55723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4FBDDC11-1651-F34F-6B33-DED34938347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73E78DE3-19D0-8608-3868-85799066B44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7B6CCD5-1A09-4EB8-9BA7-5F786248B5E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57341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E33717-80E7-931D-F505-DD056DFFE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DDF1624B-B851-8429-0097-E368FE3BF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4633D40A-C7BF-E17F-8B73-94F4596829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3C4D9F16-E06F-DD73-80A7-1AA428A1BA7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B841A11E-B432-4362-BBD2-58E437074CB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5A600487-BAC2-C96B-4440-1A651173C1A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D861EA0-CA99-4889-92BD-D4A239EA03E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97314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xmlns="" id="{E062F687-BB0F-643F-F595-D1FB935823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225425"/>
            <a:ext cx="9069387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/>
              <a:t>Clique para editar o formato do texto do título</a:t>
            </a: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DDCD0AF4-286A-EBDD-ED05-A7D3C27001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327150"/>
            <a:ext cx="9069387" cy="328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44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/>
              <a:t>Clique para editar o formato de texto dos tópicos</a:t>
            </a:r>
          </a:p>
          <a:p>
            <a:pPr lvl="1"/>
            <a:r>
              <a:rPr lang="en-GB" altLang="pt-BR"/>
              <a:t>2.º nível de tópicos</a:t>
            </a:r>
          </a:p>
          <a:p>
            <a:pPr lvl="2"/>
            <a:r>
              <a:rPr lang="en-GB" altLang="pt-BR"/>
              <a:t>3.º nível de tópicos</a:t>
            </a:r>
          </a:p>
          <a:p>
            <a:pPr lvl="3"/>
            <a:r>
              <a:rPr lang="en-GB" altLang="pt-BR"/>
              <a:t>4.º nível de tópicos</a:t>
            </a:r>
          </a:p>
          <a:p>
            <a:pPr lvl="4"/>
            <a:r>
              <a:rPr lang="en-GB" altLang="pt-BR"/>
              <a:t>5.º nível de tópicos</a:t>
            </a:r>
          </a:p>
          <a:p>
            <a:pPr lvl="4"/>
            <a:r>
              <a:rPr lang="en-GB" altLang="pt-BR"/>
              <a:t>6.º nível de tópicos</a:t>
            </a:r>
          </a:p>
          <a:p>
            <a:pPr lvl="4"/>
            <a:r>
              <a:rPr lang="en-GB" altLang="pt-BR"/>
              <a:t>7.º nível de tópicos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6DB329AD-C9F7-1C07-D99E-32BFD617CEEF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03238" y="5165725"/>
            <a:ext cx="2346325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endParaRPr lang="pt-BR" altLang="pt-BR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4E413BF-1A66-6D4A-B8AC-92327D4BC518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48050" y="5165725"/>
            <a:ext cx="3194050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endParaRPr lang="pt-BR" alt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7B7D2583-EC08-2FD8-058C-BDAD18C6793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5165725"/>
            <a:ext cx="2346325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fld id="{5FC435A2-16E2-46FD-ABE9-D2B695DA233A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1" fontAlgn="base" hangingPunct="1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marL="1143000" indent="-228600" algn="ctr" defTabSz="449263" rtl="0" eaLnBrk="1" fontAlgn="base" hangingPunct="1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marL="1600200" indent="-228600" algn="ctr" defTabSz="449263" rtl="0" eaLnBrk="1" fontAlgn="base" hangingPunct="1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marL="2057400" indent="-228600" algn="ctr" defTabSz="449263" rtl="0" eaLnBrk="1" fontAlgn="base" hangingPunct="1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514600" indent="-228600" algn="ctr" defTabSz="449263" rtl="0" eaLnBrk="1" fontAlgn="base" hangingPunct="1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ctr" defTabSz="449263" rtl="0" eaLnBrk="1" fontAlgn="base" hangingPunct="1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ctr" defTabSz="449263" rtl="0" eaLnBrk="1" fontAlgn="base" hangingPunct="1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ctr" defTabSz="449263" rtl="0" eaLnBrk="1" fontAlgn="base" hangingPunct="1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1" fontAlgn="base" hangingPunct="1">
        <a:lnSpc>
          <a:spcPct val="93000"/>
        </a:lnSpc>
        <a:spcBef>
          <a:spcPts val="1425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lnSpc>
          <a:spcPct val="93000"/>
        </a:lnSpc>
        <a:spcBef>
          <a:spcPts val="1138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lnSpc>
          <a:spcPct val="93000"/>
        </a:lnSpc>
        <a:spcBef>
          <a:spcPts val="86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lnSpc>
          <a:spcPct val="93000"/>
        </a:lnSpc>
        <a:spcBef>
          <a:spcPts val="575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lnSpc>
          <a:spcPct val="93000"/>
        </a:lnSpc>
        <a:spcBef>
          <a:spcPts val="288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>
            <a:extLst>
              <a:ext uri="{FF2B5EF4-FFF2-40B4-BE49-F238E27FC236}">
                <a16:creationId xmlns:a16="http://schemas.microsoft.com/office/drawing/2014/main" xmlns="" id="{8749BAF3-6874-D2AF-DBB4-6D02FE704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15875"/>
            <a:ext cx="10079038" cy="566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FF7157FE-5486-4E61-825C-7C6B16351D93}"/>
              </a:ext>
            </a:extLst>
          </p:cNvPr>
          <p:cNvSpPr txBox="1"/>
          <p:nvPr/>
        </p:nvSpPr>
        <p:spPr>
          <a:xfrm>
            <a:off x="1115876" y="1107084"/>
            <a:ext cx="7668852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1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Verdana"/>
                <a:ea typeface="Lucida Sans Unicode"/>
              </a:rPr>
              <a:t>Audiência Pública</a:t>
            </a:r>
            <a:endParaRPr kumimoji="0" lang="pt-BR" sz="16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1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mic Sans MS"/>
                <a:ea typeface="Lucida Sans Unicode"/>
              </a:rPr>
              <a:t>
</a:t>
            </a:r>
            <a:r>
              <a:rPr kumimoji="0" lang="pt-BR" sz="2800" b="1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Verdana"/>
                <a:ea typeface="Lucida Sans Unicode"/>
              </a:rPr>
              <a:t>Demonstração e Avaliação do Cumprimento das Metas Fiscais: 
2º Quadrimestre de 2025</a:t>
            </a:r>
            <a:endParaRPr kumimoji="0" lang="pt-BR" sz="3200" b="1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Verdana"/>
              <a:ea typeface="Lucida Sans Unicode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Verdana"/>
              <a:ea typeface="Lucida Sans Unicode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Verdana"/>
                <a:ea typeface="Lucida Sans Unicode"/>
              </a:rPr>
              <a:t>Administração 2025/2028</a:t>
            </a:r>
            <a:endParaRPr kumimoji="0" lang="pt-BR" sz="14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Verdana"/>
                <a:ea typeface="Lucida Sans Unicode"/>
              </a:rPr>
              <a:t> Prefeito: Manoel </a:t>
            </a:r>
            <a:r>
              <a:rPr kumimoji="0" lang="pt-BR" sz="1600" b="1" i="0" u="none" strike="noStrike" kern="1200" cap="none" spc="-1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Verdana"/>
                <a:ea typeface="Lucida Sans Unicode"/>
              </a:rPr>
              <a:t>Arisoli</a:t>
            </a:r>
            <a:r>
              <a:rPr kumimoji="0" lang="pt-BR" sz="1600" b="1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Verdana"/>
                <a:ea typeface="Lucida Sans Unicode"/>
              </a:rPr>
              <a:t> Pereira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Verdana"/>
                <a:ea typeface="Lucida Sans Unicode"/>
              </a:rPr>
              <a:t>Vice-Prefeito: Garibaldi Antônio </a:t>
            </a:r>
            <a:r>
              <a:rPr kumimoji="0" lang="pt-BR" sz="1600" b="1" i="0" u="none" strike="noStrike" kern="1200" cap="none" spc="-1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Verdana"/>
                <a:ea typeface="Lucida Sans Unicode"/>
              </a:rPr>
              <a:t>Ayroso</a:t>
            </a:r>
            <a:endParaRPr kumimoji="0" lang="pt-BR" sz="14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9" name="Picture 1">
            <a:extLst>
              <a:ext uri="{FF2B5EF4-FFF2-40B4-BE49-F238E27FC236}">
                <a16:creationId xmlns:a16="http://schemas.microsoft.com/office/drawing/2014/main" xmlns="" id="{32C35059-90DE-4A42-D38E-EA54CE4D2F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272" y="0"/>
            <a:ext cx="10079038" cy="566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" name="Picture 3">
            <a:extLst>
              <a:ext uri="{FF2B5EF4-FFF2-40B4-BE49-F238E27FC236}">
                <a16:creationId xmlns:a16="http://schemas.microsoft.com/office/drawing/2014/main" xmlns="" id="{95304EC0-D360-9240-DA29-A1CD32B301E9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3779247" y="1522821"/>
            <a:ext cx="2088000" cy="2623320"/>
          </a:xfrm>
          <a:prstGeom prst="rect">
            <a:avLst/>
          </a:prstGeom>
          <a:ln>
            <a:noFill/>
          </a:ln>
        </p:spPr>
      </p:pic>
      <p:sp>
        <p:nvSpPr>
          <p:cNvPr id="3" name="CaixaDeTexto 2"/>
          <p:cNvSpPr txBox="1"/>
          <p:nvPr/>
        </p:nvSpPr>
        <p:spPr>
          <a:xfrm>
            <a:off x="2808064" y="4275435"/>
            <a:ext cx="4464496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SECRETARIA MUNICIPAL DA FAZENDA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>
            <a:extLst>
              <a:ext uri="{FF2B5EF4-FFF2-40B4-BE49-F238E27FC236}">
                <a16:creationId xmlns:a16="http://schemas.microsoft.com/office/drawing/2014/main" xmlns="" id="{F46D50F2-E33D-A563-C3DC-805E8C86F3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15875"/>
            <a:ext cx="10079038" cy="566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Retângulo 1"/>
          <p:cNvSpPr/>
          <p:nvPr/>
        </p:nvSpPr>
        <p:spPr>
          <a:xfrm>
            <a:off x="863848" y="1899171"/>
            <a:ext cx="8064896" cy="493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RESULTADO ORÇAMENTÁRIO</a:t>
            </a:r>
            <a:endParaRPr lang="pt-BR" sz="2800" dirty="0"/>
          </a:p>
        </p:txBody>
      </p:sp>
      <p:sp>
        <p:nvSpPr>
          <p:cNvPr id="4" name="Retângulo 3"/>
          <p:cNvSpPr/>
          <p:nvPr/>
        </p:nvSpPr>
        <p:spPr>
          <a:xfrm>
            <a:off x="2376933" y="2915675"/>
            <a:ext cx="5255667" cy="607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Detalhamento das receitas e despesas entre a previsão e a execução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>
            <a:extLst>
              <a:ext uri="{FF2B5EF4-FFF2-40B4-BE49-F238E27FC236}">
                <a16:creationId xmlns:a16="http://schemas.microsoft.com/office/drawing/2014/main" xmlns="" id="{017A6B46-130F-5EDA-2E28-F31AF4FB94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15875"/>
            <a:ext cx="10079038" cy="566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CustomShape 3">
            <a:extLst>
              <a:ext uri="{FF2B5EF4-FFF2-40B4-BE49-F238E27FC236}">
                <a16:creationId xmlns:a16="http://schemas.microsoft.com/office/drawing/2014/main" xmlns="" id="{43CD6552-708D-B5C9-8449-AA3C3B4ADA88}"/>
              </a:ext>
            </a:extLst>
          </p:cNvPr>
          <p:cNvSpPr/>
          <p:nvPr/>
        </p:nvSpPr>
        <p:spPr>
          <a:xfrm>
            <a:off x="237207" y="4299110"/>
            <a:ext cx="9649073" cy="98767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pt-BR" sz="15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Lucida Sans Unicode"/>
              </a:rPr>
              <a:t>Pelos dados acima apresentados, conclui-se que até o término do período analisado, o total da Receita Realizada, no montante de R$ 212.479.985,99</a:t>
            </a:r>
            <a:r>
              <a:rPr lang="pt-BR" sz="15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Lucida Sans Unicode"/>
              </a:rPr>
              <a:t>  </a:t>
            </a:r>
            <a:r>
              <a:rPr lang="pt-BR" sz="15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Lucida Sans Unicode"/>
              </a:rPr>
              <a:t>ficou ABAIXO das Metas de Arrecadação Previstas, que estavam estimadas em R$ 231.511.656,47 . Com relação ainda aos resultados apresentados, concluímos que o </a:t>
            </a:r>
            <a:r>
              <a:rPr lang="pt-BR" sz="15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Lucida Sans Unicode"/>
              </a:rPr>
              <a:t>déficit</a:t>
            </a:r>
            <a:r>
              <a:rPr lang="pt-BR" sz="15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Lucida Sans Unicode"/>
              </a:rPr>
              <a:t> verificado no confronto da previsão com a arrecadação foi de R</a:t>
            </a:r>
            <a:r>
              <a:rPr lang="pt-BR" sz="15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Lucida Sans Unicode"/>
              </a:rPr>
              <a:t>$ .-19.031.670,48</a:t>
            </a:r>
            <a:endParaRPr lang="pt-BR" sz="15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A2360177-EB56-CD66-90AA-4B0F46A19A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293088"/>
              </p:ext>
            </p:extLst>
          </p:nvPr>
        </p:nvGraphicFramePr>
        <p:xfrm>
          <a:off x="261572" y="1677995"/>
          <a:ext cx="9505056" cy="2396684"/>
        </p:xfrm>
        <a:graphic>
          <a:graphicData uri="http://schemas.openxmlformats.org/drawingml/2006/table">
            <a:tbl>
              <a:tblPr/>
              <a:tblGrid>
                <a:gridCol w="2804540">
                  <a:extLst>
                    <a:ext uri="{9D8B030D-6E8A-4147-A177-3AD203B41FA5}">
                      <a16:colId xmlns:a16="http://schemas.microsoft.com/office/drawing/2014/main" xmlns="" val="2126878811"/>
                    </a:ext>
                  </a:extLst>
                </a:gridCol>
                <a:gridCol w="2103406">
                  <a:extLst>
                    <a:ext uri="{9D8B030D-6E8A-4147-A177-3AD203B41FA5}">
                      <a16:colId xmlns:a16="http://schemas.microsoft.com/office/drawing/2014/main" xmlns="" val="3285485331"/>
                    </a:ext>
                  </a:extLst>
                </a:gridCol>
                <a:gridCol w="2103406">
                  <a:extLst>
                    <a:ext uri="{9D8B030D-6E8A-4147-A177-3AD203B41FA5}">
                      <a16:colId xmlns:a16="http://schemas.microsoft.com/office/drawing/2014/main" xmlns="" val="3691504216"/>
                    </a:ext>
                  </a:extLst>
                </a:gridCol>
                <a:gridCol w="2493704">
                  <a:extLst>
                    <a:ext uri="{9D8B030D-6E8A-4147-A177-3AD203B41FA5}">
                      <a16:colId xmlns:a16="http://schemas.microsoft.com/office/drawing/2014/main" xmlns="" val="926944197"/>
                    </a:ext>
                  </a:extLst>
                </a:gridCol>
              </a:tblGrid>
              <a:tr h="355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Lucida Sans Unicode"/>
                        </a:rPr>
                        <a:t> </a:t>
                      </a:r>
                      <a:endParaRPr lang="pt-BR" sz="18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Lucida Sans Unicode"/>
                        </a:rPr>
                        <a:t>Prevista </a:t>
                      </a:r>
                      <a:endParaRPr lang="pt-BR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Lucida Sans Unicode"/>
                        </a:rPr>
                        <a:t>Realizada</a:t>
                      </a:r>
                      <a:endParaRPr lang="pt-BR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Lucida Sans Unicode"/>
                        </a:rPr>
                        <a:t>Diferença</a:t>
                      </a:r>
                      <a:endParaRPr lang="pt-BR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82359545"/>
                  </a:ext>
                </a:extLst>
              </a:tr>
              <a:tr h="5180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Lucida Sans Unicode"/>
                        </a:rPr>
                        <a:t>Receita Corrente 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200.457.763,18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199.902.813,39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-554.949,79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19329924"/>
                  </a:ext>
                </a:extLst>
              </a:tr>
              <a:tr h="5180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Lucida Sans Unicode"/>
                        </a:rPr>
                        <a:t>Receita de Capital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17.944.666,68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3.700.912,23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-14.243.754,45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26783561"/>
                  </a:ext>
                </a:extLst>
              </a:tr>
              <a:tr h="629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Lucida Sans Unicode"/>
                        </a:rPr>
                        <a:t>Receita </a:t>
                      </a:r>
                      <a:r>
                        <a:rPr lang="pt-BR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Lucida Sans Unicode"/>
                        </a:rPr>
                        <a:t>Intra-Orçamentária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13.109.226,61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8.876.260,37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-4.232.966,24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12753295"/>
                  </a:ext>
                </a:extLst>
              </a:tr>
              <a:tr h="355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Lucida Sans Unicode"/>
                        </a:rPr>
                        <a:t>Total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231.511.656,47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212.479.985,99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-19.031.670,48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63710921"/>
                  </a:ext>
                </a:extLst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2997876" y="963067"/>
            <a:ext cx="4032448" cy="493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METAS DE RECEITAS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1">
            <a:extLst>
              <a:ext uri="{FF2B5EF4-FFF2-40B4-BE49-F238E27FC236}">
                <a16:creationId xmlns:a16="http://schemas.microsoft.com/office/drawing/2014/main" xmlns="" id="{C7B8489B-E6E6-A96B-8A7B-33B68673F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" y="-16715"/>
            <a:ext cx="10079038" cy="566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D9A8D915-CD08-8C0F-EF70-E873E88653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4483663"/>
              </p:ext>
            </p:extLst>
          </p:nvPr>
        </p:nvGraphicFramePr>
        <p:xfrm>
          <a:off x="503808" y="1615328"/>
          <a:ext cx="9288238" cy="2268851"/>
        </p:xfrm>
        <a:graphic>
          <a:graphicData uri="http://schemas.openxmlformats.org/drawingml/2006/table">
            <a:tbl>
              <a:tblPr/>
              <a:tblGrid>
                <a:gridCol w="27249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7084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66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Lucida Sans Unicode"/>
                        </a:rPr>
                        <a:t> </a:t>
                      </a:r>
                      <a:endParaRPr lang="pt-BR" sz="18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Lucida Sans Unicode"/>
                        </a:rPr>
                        <a:t>Prevista </a:t>
                      </a:r>
                      <a:endParaRPr lang="pt-BR" sz="18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Lucida Sans Unicode"/>
                        </a:rPr>
                        <a:t>Realizada</a:t>
                      </a:r>
                      <a:endParaRPr lang="pt-BR" sz="18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Lucida Sans Unicode"/>
                        </a:rPr>
                        <a:t>Diferença</a:t>
                      </a:r>
                      <a:endParaRPr lang="pt-BR" sz="18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74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Lucida Sans Unicode"/>
                        </a:rPr>
                        <a:t>Despesas Correntes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190.874.319,00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166.537.635,93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24.336.683,07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Lucida Sans Unicode"/>
                        </a:rPr>
                        <a:t>Despesas de Capital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21.882.733,72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11.681.921,38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10.200.812,34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Lucida Sans Unicode"/>
                        </a:rPr>
                        <a:t>Reserva de Contingência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929.666,68</a:t>
                      </a:r>
                    </a:p>
                  </a:txBody>
                  <a:tcPr marL="9525" marR="9525" marT="9525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929.666,68</a:t>
                      </a:r>
                    </a:p>
                  </a:txBody>
                  <a:tcPr marL="9525" marR="9525" marT="9525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6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Lucida Sans Unicode"/>
                        </a:rPr>
                        <a:t>Total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213.686.719,40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178.219.557,31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35.467.162,09</a:t>
                      </a:r>
                    </a:p>
                  </a:txBody>
                  <a:tcPr marL="9525" marR="9525" marT="9525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4" name="CustomShape 3">
            <a:extLst>
              <a:ext uri="{FF2B5EF4-FFF2-40B4-BE49-F238E27FC236}">
                <a16:creationId xmlns:a16="http://schemas.microsoft.com/office/drawing/2014/main" xmlns="" id="{8590FB1B-F545-F43B-357F-86DD753DD853}"/>
              </a:ext>
            </a:extLst>
          </p:cNvPr>
          <p:cNvSpPr/>
          <p:nvPr/>
        </p:nvSpPr>
        <p:spPr>
          <a:xfrm>
            <a:off x="503808" y="4203427"/>
            <a:ext cx="9288238" cy="10288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pt-BR" sz="15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Lucida Sans Unicode"/>
              </a:rPr>
              <a:t>Pelos dados acima apresentados, conclui-se que até o término do período analisado, o total das Despesas Liquidadas, no montante de R$ 178.219.557,31, ficou ABAIXO das Metas de Desembolso Atualizada, que estavam estimadas em R$ 213.686.719,40 .</a:t>
            </a:r>
            <a:endParaRPr lang="pt-BR" sz="15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997876" y="963067"/>
            <a:ext cx="4032448" cy="493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METAS DE DESPESAS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>
            <a:extLst>
              <a:ext uri="{FF2B5EF4-FFF2-40B4-BE49-F238E27FC236}">
                <a16:creationId xmlns:a16="http://schemas.microsoft.com/office/drawing/2014/main" xmlns="" id="{4E988910-99E0-9B58-CAEF-EBC8662BFF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15875"/>
            <a:ext cx="10079038" cy="566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xmlns="" id="{1403ACF9-2EBF-C9B4-4BBE-AE591AB6E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814" y="1035075"/>
            <a:ext cx="8496943" cy="792088"/>
          </a:xfrm>
        </p:spPr>
        <p:txBody>
          <a:bodyPr/>
          <a:lstStyle/>
          <a:p>
            <a:pPr algn="ctr"/>
            <a:r>
              <a:rPr lang="pt-BR" sz="2800" b="1" dirty="0">
                <a:solidFill>
                  <a:schemeClr val="tx1"/>
                </a:solidFill>
              </a:rPr>
              <a:t>COMPARATIVO</a:t>
            </a:r>
            <a:br>
              <a:rPr lang="pt-BR" sz="2800" b="1" dirty="0">
                <a:solidFill>
                  <a:schemeClr val="tx1"/>
                </a:solidFill>
              </a:rPr>
            </a:br>
            <a:r>
              <a:rPr lang="pt-BR" sz="2800" b="1" dirty="0">
                <a:solidFill>
                  <a:schemeClr val="tx1"/>
                </a:solidFill>
              </a:rPr>
              <a:t>Receitas e Despesas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xmlns="" id="{08432308-D51E-7CAC-629F-82023CF4F9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9388368"/>
              </p:ext>
            </p:extLst>
          </p:nvPr>
        </p:nvGraphicFramePr>
        <p:xfrm>
          <a:off x="647824" y="1971619"/>
          <a:ext cx="8994047" cy="22699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193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00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609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0850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700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3653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Correntes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Capital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Intra-Orçamentária</a:t>
                      </a:r>
                      <a:endParaRPr lang="pt-BR" sz="1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151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Receitas Realizadas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199.902.813,39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3.700.912,23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8.876.260,37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212.479.985,99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5130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Despesas Liquidadas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166.537.635,93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11.681.921,38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0,00                     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178.219.557,31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5130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Situação Orçamentária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Superávit Orçamentário 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34.260.428,68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880D8B3E-4F23-9D49-C55C-E14B7972A28F}"/>
              </a:ext>
            </a:extLst>
          </p:cNvPr>
          <p:cNvSpPr/>
          <p:nvPr/>
        </p:nvSpPr>
        <p:spPr>
          <a:xfrm>
            <a:off x="232241" y="4559988"/>
            <a:ext cx="9590090" cy="693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buClrTx/>
              <a:buSzTx/>
            </a:pPr>
            <a:r>
              <a:rPr kumimoji="1" lang="en-US" altLang="pt-BR" sz="1400" dirty="0">
                <a:solidFill>
                  <a:schemeClr val="tx1"/>
                </a:solidFill>
              </a:rPr>
              <a:t>O confronto das Receitas Arrecadadas com as </a:t>
            </a:r>
            <a:r>
              <a:rPr kumimoji="1" lang="en-US" altLang="pt-BR" sz="1400" dirty="0" err="1">
                <a:solidFill>
                  <a:schemeClr val="tx1"/>
                </a:solidFill>
              </a:rPr>
              <a:t>Despesas</a:t>
            </a:r>
            <a:r>
              <a:rPr kumimoji="1" lang="en-US" altLang="pt-BR" sz="1400" dirty="0">
                <a:solidFill>
                  <a:schemeClr val="tx1"/>
                </a:solidFill>
              </a:rPr>
              <a:t> </a:t>
            </a:r>
            <a:r>
              <a:rPr kumimoji="1" lang="en-US" altLang="pt-BR" sz="1400" dirty="0" err="1"/>
              <a:t>Liquidadas</a:t>
            </a:r>
            <a:r>
              <a:rPr kumimoji="1" lang="en-US" altLang="pt-BR" sz="1400" dirty="0">
                <a:solidFill>
                  <a:schemeClr val="tx1"/>
                </a:solidFill>
              </a:rPr>
              <a:t> no período apresenta valor </a:t>
            </a:r>
            <a:r>
              <a:rPr kumimoji="1" lang="en-US" altLang="pt-BR" sz="1400" dirty="0" err="1">
                <a:solidFill>
                  <a:schemeClr val="tx1"/>
                </a:solidFill>
              </a:rPr>
              <a:t>positivo</a:t>
            </a:r>
            <a:r>
              <a:rPr kumimoji="1" lang="en-US" altLang="pt-BR" sz="1400" dirty="0">
                <a:solidFill>
                  <a:schemeClr val="tx1"/>
                </a:solidFill>
              </a:rPr>
              <a:t>. Enquanto as receitas do período registram a cifra de R$ 212.479.985,99 , as despesas contabilizam a soma de R$ 178.219.557,31</a:t>
            </a:r>
            <a:r>
              <a:rPr kumimoji="1" lang="en-US" altLang="pt-BR" sz="1400" dirty="0"/>
              <a:t> </a:t>
            </a:r>
            <a:r>
              <a:rPr kumimoji="1" lang="en-US" altLang="pt-BR" sz="1400" dirty="0">
                <a:solidFill>
                  <a:schemeClr val="tx1"/>
                </a:solidFill>
              </a:rPr>
              <a:t>  </a:t>
            </a:r>
            <a:r>
              <a:rPr kumimoji="1" lang="en-US" altLang="pt-BR" sz="1400" dirty="0" err="1">
                <a:solidFill>
                  <a:schemeClr val="tx1"/>
                </a:solidFill>
              </a:rPr>
              <a:t>proporcionando</a:t>
            </a:r>
            <a:r>
              <a:rPr kumimoji="1" lang="en-US" altLang="pt-BR" sz="1400" dirty="0">
                <a:solidFill>
                  <a:schemeClr val="tx1"/>
                </a:solidFill>
              </a:rPr>
              <a:t> um </a:t>
            </a:r>
            <a:r>
              <a:rPr kumimoji="1" lang="en-US" altLang="pt-BR" sz="1400" dirty="0" err="1">
                <a:solidFill>
                  <a:schemeClr val="tx1"/>
                </a:solidFill>
              </a:rPr>
              <a:t>superávit</a:t>
            </a:r>
            <a:r>
              <a:rPr kumimoji="1" lang="en-US" altLang="pt-BR" sz="1400" dirty="0">
                <a:solidFill>
                  <a:schemeClr val="tx1"/>
                </a:solidFill>
              </a:rPr>
              <a:t> de R$ 34.260.428,68 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1">
            <a:extLst>
              <a:ext uri="{FF2B5EF4-FFF2-40B4-BE49-F238E27FC236}">
                <a16:creationId xmlns:a16="http://schemas.microsoft.com/office/drawing/2014/main" xmlns="" id="{16D1017C-C772-1D96-136E-ED1FBD505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15875"/>
            <a:ext cx="10079038" cy="566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Retângulo 6"/>
          <p:cNvSpPr/>
          <p:nvPr/>
        </p:nvSpPr>
        <p:spPr>
          <a:xfrm>
            <a:off x="863848" y="1971179"/>
            <a:ext cx="8064896" cy="493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LIMITES </a:t>
            </a:r>
            <a:endParaRPr lang="pt-BR" sz="2800" dirty="0"/>
          </a:p>
        </p:txBody>
      </p:sp>
      <p:sp>
        <p:nvSpPr>
          <p:cNvPr id="8" name="Retângulo 7"/>
          <p:cNvSpPr/>
          <p:nvPr/>
        </p:nvSpPr>
        <p:spPr>
          <a:xfrm>
            <a:off x="2376933" y="2987683"/>
            <a:ext cx="5255667" cy="607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Gastos com Saúde, Educação e as Despesas com Pessoal, </a:t>
            </a:r>
            <a:r>
              <a:rPr lang="pt-BR" dirty="0" smtClean="0"/>
              <a:t>Limites Constitucionais</a:t>
            </a:r>
            <a:endParaRPr lang="pt-B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1">
            <a:extLst>
              <a:ext uri="{FF2B5EF4-FFF2-40B4-BE49-F238E27FC236}">
                <a16:creationId xmlns:a16="http://schemas.microsoft.com/office/drawing/2014/main" xmlns="" id="{16D1017C-C772-1D96-136E-ED1FBD505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15875"/>
            <a:ext cx="10079038" cy="566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672A6188-FEDF-CD70-D400-B480D4910B6B}"/>
              </a:ext>
            </a:extLst>
          </p:cNvPr>
          <p:cNvSpPr txBox="1"/>
          <p:nvPr/>
        </p:nvSpPr>
        <p:spPr>
          <a:xfrm>
            <a:off x="1295896" y="959168"/>
            <a:ext cx="7272808" cy="550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</a:rPr>
              <a:t>APLICAÇÃO NO ENSINO</a:t>
            </a:r>
            <a:endParaRPr lang="pt-BR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E1D16F1A-7EE8-48B7-4877-134090CBE653}"/>
              </a:ext>
            </a:extLst>
          </p:cNvPr>
          <p:cNvSpPr txBox="1"/>
          <p:nvPr/>
        </p:nvSpPr>
        <p:spPr>
          <a:xfrm>
            <a:off x="1079872" y="2457098"/>
            <a:ext cx="5112567" cy="1530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 panose="020B0604030504040204" pitchFamily="34" charset="0"/>
              </a:rPr>
              <a:t>Em 2025 foi aplicado o percentual de 27,46% com manutenção e desenvolvimento do ensino.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1030" name="Picture 6" descr="Fotos de Educacao - Baixe fotos grátis de alta qualidade ..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062" y="2259211"/>
            <a:ext cx="1750666" cy="1968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03047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1">
            <a:extLst>
              <a:ext uri="{FF2B5EF4-FFF2-40B4-BE49-F238E27FC236}">
                <a16:creationId xmlns:a16="http://schemas.microsoft.com/office/drawing/2014/main" xmlns="" id="{710A56D6-1E25-CC5A-0FE5-5341B29FDC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15875"/>
            <a:ext cx="10079038" cy="566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CustomShape 1">
            <a:extLst>
              <a:ext uri="{FF2B5EF4-FFF2-40B4-BE49-F238E27FC236}">
                <a16:creationId xmlns:a16="http://schemas.microsoft.com/office/drawing/2014/main" xmlns="" id="{3288A498-A532-64E2-4B51-3D044B0489B8}"/>
              </a:ext>
            </a:extLst>
          </p:cNvPr>
          <p:cNvSpPr/>
          <p:nvPr/>
        </p:nvSpPr>
        <p:spPr>
          <a:xfrm>
            <a:off x="791840" y="1552916"/>
            <a:ext cx="7886520" cy="129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</a:pPr>
            <a:endParaRPr lang="pt-BR" sz="60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  <a:ea typeface="Lucida Sans Unicode"/>
            </a:endParaRPr>
          </a:p>
          <a:p>
            <a:pPr algn="ctr">
              <a:lnSpc>
                <a:spcPct val="100000"/>
              </a:lnSpc>
            </a:pPr>
            <a:endParaRPr lang="pt-BR" sz="40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  <a:ea typeface="Lucida Sans Unicode"/>
            </a:endParaRPr>
          </a:p>
          <a:p>
            <a:pPr algn="ctr">
              <a:lnSpc>
                <a:spcPct val="100000"/>
              </a:lnSpc>
            </a:pPr>
            <a:r>
              <a:rPr lang="pt-BR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Lucida Sans Unicode"/>
              </a:rPr>
              <a:t>APLICAÇÃO NA SAÚDE</a:t>
            </a:r>
          </a:p>
          <a:p>
            <a:pPr algn="ctr">
              <a:lnSpc>
                <a:spcPct val="100000"/>
              </a:lnSpc>
            </a:pPr>
            <a:endParaRPr lang="pt-BR" sz="40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  <a:ea typeface="Lucida Sans Unicode"/>
            </a:endParaRPr>
          </a:p>
          <a:p>
            <a:pPr algn="ctr">
              <a:lnSpc>
                <a:spcPct val="150000"/>
              </a:lnSpc>
            </a:pPr>
            <a:r>
              <a:rPr lang="pt-BR" sz="6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Lucida Sans Unicode"/>
              </a:rPr>
              <a:t>
</a:t>
            </a:r>
            <a:endParaRPr lang="pt-BR" sz="4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816FC2FB-895F-F0ED-7A94-A840C3F0526D}"/>
              </a:ext>
            </a:extLst>
          </p:cNvPr>
          <p:cNvSpPr txBox="1"/>
          <p:nvPr/>
        </p:nvSpPr>
        <p:spPr>
          <a:xfrm>
            <a:off x="1065627" y="2502862"/>
            <a:ext cx="52308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Lucida Sans Unicode"/>
              </a:rPr>
              <a:t>Em 2025 foi aplicado o percentual de 20,47% em ações e serviços públicos de saúde</a:t>
            </a:r>
            <a:endParaRPr lang="pt-BR" sz="2000" dirty="0"/>
          </a:p>
        </p:txBody>
      </p:sp>
      <p:sp>
        <p:nvSpPr>
          <p:cNvPr id="4" name="AutoShape 2" descr="Como cuidar da sua saúde financeira? | VEJA RI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2052" name="Picture 4" descr="Como cuidar da sua saúde financeira? | VEJA RI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3510" y="2102071"/>
            <a:ext cx="2520280" cy="2130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>
            <a:extLst>
              <a:ext uri="{FF2B5EF4-FFF2-40B4-BE49-F238E27FC236}">
                <a16:creationId xmlns:a16="http://schemas.microsoft.com/office/drawing/2014/main" xmlns="" id="{D413FAD6-EF2A-3C03-F21D-6B20041503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60" y="24447"/>
            <a:ext cx="10079038" cy="566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6A6EF5B6-4CE6-4125-C7E8-2C0091D0750D}"/>
              </a:ext>
            </a:extLst>
          </p:cNvPr>
          <p:cNvSpPr txBox="1"/>
          <p:nvPr/>
        </p:nvSpPr>
        <p:spPr>
          <a:xfrm>
            <a:off x="1849412" y="2858929"/>
            <a:ext cx="6128952" cy="2153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Gastos com Pessoal: 195.789.408,84</a:t>
            </a:r>
          </a:p>
          <a:p>
            <a:endParaRPr lang="pt-BR" sz="2400" dirty="0"/>
          </a:p>
          <a:p>
            <a:r>
              <a:rPr lang="pt-BR" sz="2400" dirty="0"/>
              <a:t>Receita Corrente Líquida: 491.714.275,85</a:t>
            </a:r>
          </a:p>
          <a:p>
            <a:endParaRPr lang="pt-BR" sz="2400" dirty="0"/>
          </a:p>
          <a:p>
            <a:pPr algn="ctr"/>
            <a:r>
              <a:rPr lang="pt-BR" sz="2400" b="1" dirty="0"/>
              <a:t>Percentual aplicação</a:t>
            </a:r>
            <a:r>
              <a:rPr lang="pt-BR" sz="2400" b="1"/>
              <a:t>: 39,82%</a:t>
            </a:r>
            <a:endParaRPr lang="pt-BR" sz="2400" b="1" dirty="0"/>
          </a:p>
          <a:p>
            <a:endParaRPr lang="pt-BR" sz="2400" dirty="0"/>
          </a:p>
        </p:txBody>
      </p:sp>
      <p:sp>
        <p:nvSpPr>
          <p:cNvPr id="4" name="CustomShape 1">
            <a:extLst>
              <a:ext uri="{FF2B5EF4-FFF2-40B4-BE49-F238E27FC236}">
                <a16:creationId xmlns:a16="http://schemas.microsoft.com/office/drawing/2014/main" xmlns="" id="{1459525A-C2B6-5890-70B8-7ABD1C46ECAB}"/>
              </a:ext>
            </a:extLst>
          </p:cNvPr>
          <p:cNvSpPr/>
          <p:nvPr/>
        </p:nvSpPr>
        <p:spPr>
          <a:xfrm>
            <a:off x="1223888" y="1035075"/>
            <a:ext cx="7380000" cy="1368152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</a:rPr>
              <a:t>RELATÓRIO DE GESTÃO FISCAL</a:t>
            </a:r>
          </a:p>
          <a:p>
            <a:pPr algn="ctr">
              <a:lnSpc>
                <a:spcPct val="100000"/>
              </a:lnSpc>
            </a:pPr>
            <a:endParaRPr lang="pt-BR" sz="32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pt-BR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 panose="020B0604030504040204" pitchFamily="34" charset="0"/>
                <a:ea typeface="Verdana" panose="020B0604030504040204" pitchFamily="34" charset="0"/>
              </a:rPr>
              <a:t>GASTOS COM PESSOAL</a:t>
            </a:r>
            <a:endParaRPr lang="pt-BR" sz="2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>
              <a:lnSpc>
                <a:spcPct val="100000"/>
              </a:lnSpc>
            </a:pPr>
            <a:endParaRPr lang="pt-BR" sz="10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0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1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00806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7" name="Picture 6" descr="Portal CNM - CNM alerta sobre restos a pagar e mecanismos que comprovam  execução de despesas com a Covid-19 - Confederação Nacional de Município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52253">
            <a:off x="7872511" y="3848232"/>
            <a:ext cx="1825549" cy="1145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Resultado de imagem para GESTÃO FISCAL GASTOS DE PESSOA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06678">
            <a:off x="454290" y="2085016"/>
            <a:ext cx="1808808" cy="920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t-BR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t-BR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Modelo_Slide</Template>
  <TotalTime>818</TotalTime>
  <Words>339</Words>
  <Application>Microsoft Office PowerPoint</Application>
  <PresentationFormat>Personalizar</PresentationFormat>
  <Paragraphs>104</Paragraphs>
  <Slides>10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8" baseType="lpstr">
      <vt:lpstr>Microsoft YaHei</vt:lpstr>
      <vt:lpstr>Arial</vt:lpstr>
      <vt:lpstr>Comic Sans MS</vt:lpstr>
      <vt:lpstr>Lucida Sans Unicode</vt:lpstr>
      <vt:lpstr>Segoe UI</vt:lpstr>
      <vt:lpstr>Times New Roman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COMPARATIVO Receitas e Despesas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Contabilidade 04</dc:creator>
  <cp:lastModifiedBy>CONTABILIDADE 03</cp:lastModifiedBy>
  <cp:revision>56</cp:revision>
  <cp:lastPrinted>1601-01-01T00:00:00Z</cp:lastPrinted>
  <dcterms:created xsi:type="dcterms:W3CDTF">2025-05-14T13:03:35Z</dcterms:created>
  <dcterms:modified xsi:type="dcterms:W3CDTF">2025-09-24T20:03:38Z</dcterms:modified>
</cp:coreProperties>
</file>